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sldIdLst>
    <p:sldId id="256" r:id="rId3"/>
    <p:sldId id="277" r:id="rId4"/>
    <p:sldId id="257" r:id="rId5"/>
    <p:sldId id="258" r:id="rId6"/>
    <p:sldId id="259" r:id="rId7"/>
    <p:sldId id="263" r:id="rId8"/>
    <p:sldId id="264" r:id="rId9"/>
    <p:sldId id="278" r:id="rId10"/>
    <p:sldId id="279" r:id="rId11"/>
    <p:sldId id="280" r:id="rId12"/>
    <p:sldId id="281" r:id="rId13"/>
    <p:sldId id="265" r:id="rId14"/>
    <p:sldId id="266" r:id="rId15"/>
    <p:sldId id="267" r:id="rId16"/>
    <p:sldId id="268" r:id="rId17"/>
    <p:sldId id="269" r:id="rId18"/>
    <p:sldId id="260" r:id="rId19"/>
    <p:sldId id="261" r:id="rId20"/>
    <p:sldId id="275" r:id="rId21"/>
    <p:sldId id="276" r:id="rId22"/>
    <p:sldId id="262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4" autoAdjust="0"/>
  </p:normalViewPr>
  <p:slideViewPr>
    <p:cSldViewPr>
      <p:cViewPr>
        <p:scale>
          <a:sx n="100" d="100"/>
          <a:sy n="100" d="100"/>
        </p:scale>
        <p:origin x="-1758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29.10.2013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29.10.2013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for your attention</a:t>
            </a:r>
            <a:r>
              <a:rPr lang="en-US" sz="6600" i="0" dirty="0" smtClean="0">
                <a:solidFill>
                  <a:schemeClr val="bg1"/>
                </a:solidFill>
                <a:latin typeface="Adobe Caslon Pro" pitchFamily="18" charset="0"/>
              </a:rPr>
              <a:t>!</a:t>
            </a:r>
            <a:endParaRPr lang="en-US" sz="4000" i="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Thank you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29.10.2013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8415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2D10-0810-4BFF-81B4-165FF24AF86D}" type="datetime3">
              <a:rPr lang="en-US" smtClean="0">
                <a:solidFill>
                  <a:prstClr val="white"/>
                </a:solidFill>
              </a:rPr>
              <a:pPr/>
              <a:t>29 October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6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22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1877-D4CE-477D-AA0F-48D0E2792698}" type="datetime3">
              <a:rPr lang="en-US" smtClean="0">
                <a:solidFill>
                  <a:prstClr val="white"/>
                </a:solidFill>
              </a:rPr>
              <a:pPr/>
              <a:t>29 October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7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A56F-E00B-4034-A5AA-C22AA5523391}" type="datetime3">
              <a:rPr lang="en-US" smtClean="0">
                <a:solidFill>
                  <a:prstClr val="white"/>
                </a:solidFill>
              </a:rPr>
              <a:pPr/>
              <a:t>29 October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01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2D0-33D3-418E-8211-7D9E6C99DD25}" type="datetime3">
              <a:rPr lang="en-US" smtClean="0">
                <a:solidFill>
                  <a:prstClr val="white"/>
                </a:solidFill>
              </a:rPr>
              <a:pPr/>
              <a:t>29 October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4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29.10.2013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216A-8FCB-4B96-8B7B-BAE1FED95C4C}" type="datetime3">
              <a:rPr lang="en-US" smtClean="0">
                <a:solidFill>
                  <a:prstClr val="white"/>
                </a:solidFill>
              </a:rPr>
              <a:pPr/>
              <a:t>29 October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2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E83-0A7D-4D6D-9FF4-6E3999BE8F7B}" type="datetime3">
              <a:rPr lang="en-US" smtClean="0">
                <a:solidFill>
                  <a:prstClr val="white"/>
                </a:solidFill>
              </a:rPr>
              <a:pPr/>
              <a:t>29 October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26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0F1-EC32-4DE8-B29E-B4631C53E8B3}" type="datetime3">
              <a:rPr lang="en-US" smtClean="0">
                <a:solidFill>
                  <a:prstClr val="white"/>
                </a:solidFill>
              </a:rPr>
              <a:pPr/>
              <a:t>29 October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1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27F-B9AE-405B-882C-77B424D305D2}" type="datetime3">
              <a:rPr lang="en-US" smtClean="0">
                <a:solidFill>
                  <a:prstClr val="white"/>
                </a:solidFill>
              </a:rPr>
              <a:pPr/>
              <a:t>29 October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16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2672-0EA5-4454-BEF2-4978DE2579BE}" type="datetime3">
              <a:rPr lang="en-US" smtClean="0">
                <a:solidFill>
                  <a:prstClr val="white"/>
                </a:solidFill>
              </a:rPr>
              <a:pPr/>
              <a:t>29 October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4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prstClr val="white"/>
                </a:solidFill>
              </a:rPr>
              <a:t>for your attention</a:t>
            </a:r>
            <a:r>
              <a:rPr lang="en-US" sz="6600" dirty="0" smtClean="0">
                <a:solidFill>
                  <a:prstClr val="white"/>
                </a:solidFill>
                <a:latin typeface="Adobe Caslon Pro" pitchFamily="18" charset="0"/>
              </a:rPr>
              <a:t>!</a:t>
            </a:r>
            <a:endParaRPr lang="en-US" sz="4000" dirty="0">
              <a:solidFill>
                <a:prstClr val="white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0091ED"/>
                </a:solidFill>
              </a:rPr>
              <a:t>Thank you</a:t>
            </a:r>
            <a:endParaRPr lang="en-US" sz="5400" dirty="0">
              <a:solidFill>
                <a:srgbClr val="009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196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29.10.2013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29.10.2013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29.10.2013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29.10.2013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29.10.2013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29.10.2013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B0610D1-232E-46D5-818B-0F3B201DA751}" type="datetimeFigureOut">
              <a:rPr lang="sk-SK" smtClean="0"/>
              <a:t>29.10.2013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BD9437-5587-4B28-9023-89B7BCDD64CD}" type="datetime3">
              <a:rPr lang="en-US" smtClean="0">
                <a:solidFill>
                  <a:prstClr val="white"/>
                </a:solidFill>
              </a:rPr>
              <a:pPr/>
              <a:t>29 October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6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png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3. Skrútené lano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Martin Plesch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04177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0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Energia celého lana II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Vráťme sa k energii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sk-SK" dirty="0" smtClean="0"/>
              <a:t>Hoďme to do stroja...</a:t>
            </a:r>
          </a:p>
          <a:p>
            <a:endParaRPr lang="sk-SK" dirty="0"/>
          </a:p>
        </p:txBody>
      </p:sp>
      <p:graphicFrame>
        <p:nvGraphicFramePr>
          <p:cNvPr id="20" name="Objekt 1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6645524"/>
              </p:ext>
            </p:extLst>
          </p:nvPr>
        </p:nvGraphicFramePr>
        <p:xfrm>
          <a:off x="2051720" y="2060848"/>
          <a:ext cx="4456112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3" imgW="1879560" imgH="609480" progId="Equation.DSMT4">
                  <p:embed/>
                </p:oleObj>
              </mc:Choice>
              <mc:Fallback>
                <p:oleObj name="Equation" r:id="rId3" imgW="1879560" imgH="609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060848"/>
                        <a:ext cx="4456112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ĺžnik 6"/>
              <p:cNvSpPr/>
              <p:nvPr/>
            </p:nvSpPr>
            <p:spPr>
              <a:xfrm>
                <a:off x="314035" y="4005064"/>
                <a:ext cx="7326560" cy="25310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k-SK" smtClean="0"/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Y</m:t>
                          </m:r>
                        </m:num>
                        <m:den>
                          <m:r>
                            <a:rPr lang="sk-SK"/>
                            <m:t>96</m:t>
                          </m:r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sk-SK"/>
                                <m:t>a</m:t>
                              </m:r>
                            </m:e>
                            <m:sup>
                              <m:r>
                                <a:rPr lang="sk-SK"/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r>
                                <a:rPr lang="sk-SK" i="1"/>
                                <m:t>𝑙</m:t>
                              </m:r>
                            </m:e>
                            <m:sup>
                              <m:r>
                                <a:rPr lang="sk-SK"/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sk-SK" i="1"/>
                        <m:t>𝜋</m:t>
                      </m:r>
                      <m:d>
                        <m:dPr>
                          <m:ctrlPr>
                            <a:rPr lang="sk-SK" i="1"/>
                          </m:ctrlPr>
                        </m:dPr>
                        <m:e>
                          <m:r>
                            <a:rPr lang="sk-SK"/>
                            <m:t>64</m:t>
                          </m:r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r>
                                <a:rPr lang="sk-SK" i="1"/>
                                <m:t>𝑙</m:t>
                              </m:r>
                            </m:e>
                            <m:sup>
                              <m:r>
                                <a:rPr lang="sk-SK"/>
                                <m:t>6</m:t>
                              </m:r>
                            </m:sup>
                          </m:sSup>
                          <m:r>
                            <a:rPr lang="sk-SK"/>
                            <m:t>+2</m:t>
                          </m:r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sk-SK"/>
                                <m:t>a</m:t>
                              </m:r>
                            </m:e>
                            <m:sup>
                              <m:r>
                                <a:rPr lang="sk-SK"/>
                                <m:t>6</m:t>
                              </m:r>
                            </m:sup>
                          </m:sSup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r>
                                <a:rPr lang="sk-SK" i="1"/>
                                <m:t>𝑅</m:t>
                              </m:r>
                            </m:e>
                            <m:sup>
                              <m:r>
                                <a:rPr lang="sk-SK"/>
                                <m:t>6</m:t>
                              </m:r>
                            </m:sup>
                          </m:sSup>
                          <m:r>
                            <a:rPr lang="sk-SK"/>
                            <m:t>−</m:t>
                          </m:r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sk-SK"/>
                                <m:t>a</m:t>
                              </m:r>
                            </m:e>
                            <m:sup>
                              <m:r>
                                <a:rPr lang="sk-SK"/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r>
                                <a:rPr lang="sk-SK" i="1"/>
                                <m:t>𝑅</m:t>
                              </m:r>
                            </m:e>
                            <m:sup>
                              <m:r>
                                <a:rPr lang="sk-SK"/>
                                <m:t>4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k-SK" i="1"/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sk-SK" i="1"/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sk-SK" i="1"/>
                                      </m:ctrlPr>
                                    </m:dPr>
                                    <m:e>
                                      <m:r>
                                        <a:rPr lang="sk-SK"/>
                                        <m:t>4</m:t>
                                      </m:r>
                                      <m:sSup>
                                        <m:sSupPr>
                                          <m:ctrlPr>
                                            <a:rPr lang="sk-SK" i="1"/>
                                          </m:ctrlPr>
                                        </m:sSupPr>
                                        <m:e>
                                          <m:r>
                                            <a:rPr lang="sk-SK" i="1"/>
                                            <m:t>𝑙</m:t>
                                          </m:r>
                                        </m:e>
                                        <m:sup>
                                          <m:r>
                                            <a:rPr lang="sk-SK"/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sk-SK"/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sk-SK" i="1"/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sk-SK"/>
                                            <m:t>a</m:t>
                                          </m:r>
                                        </m:e>
                                        <m:sup>
                                          <m:r>
                                            <a:rPr lang="sk-SK"/>
                                            <m:t>2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k-SK" i="1"/>
                                          </m:ctrlPr>
                                        </m:sSupPr>
                                        <m:e>
                                          <m:r>
                                            <a:rPr lang="sk-SK" i="1"/>
                                            <m:t>𝑅</m:t>
                                          </m:r>
                                        </m:e>
                                        <m:sup>
                                          <m:r>
                                            <a:rPr lang="sk-SK"/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sk-SK"/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sk-SK"/>
                            <m:t>+4</m:t>
                          </m:r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sk-SK"/>
                                <m:t>a</m:t>
                              </m:r>
                            </m:e>
                            <m:sup>
                              <m:r>
                                <a:rPr lang="sk-SK"/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r>
                                <a:rPr lang="sk-SK" i="1"/>
                                <m:t>𝑙</m:t>
                              </m:r>
                            </m:e>
                            <m:sup>
                              <m:r>
                                <a:rPr lang="sk-SK"/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r>
                                <a:rPr lang="sk-SK" i="1"/>
                                <m:t>𝑅</m:t>
                              </m:r>
                            </m:e>
                            <m:sup>
                              <m:r>
                                <a:rPr lang="sk-SK"/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sk-SK" i="1"/>
                              </m:ctrlPr>
                            </m:dPr>
                            <m:e>
                              <m:r>
                                <a:rPr lang="sk-SK"/>
                                <m:t>3</m:t>
                              </m:r>
                              <m:sSup>
                                <m:sSupPr>
                                  <m:ctrlPr>
                                    <a:rPr lang="sk-SK" i="1"/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sk-SK"/>
                                    <m:t>a</m:t>
                                  </m:r>
                                </m:e>
                                <m:sup>
                                  <m:r>
                                    <a:rPr lang="sk-SK"/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sk-SK" i="1"/>
                                  </m:ctrlPr>
                                </m:sSupPr>
                                <m:e>
                                  <m:r>
                                    <a:rPr lang="sk-SK" i="1"/>
                                    <m:t>𝑅</m:t>
                                  </m:r>
                                </m:e>
                                <m:sup>
                                  <m:r>
                                    <a:rPr lang="sk-SK"/>
                                    <m:t>2</m:t>
                                  </m:r>
                                </m:sup>
                              </m:sSup>
                              <m:r>
                                <a:rPr lang="sk-SK"/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sk-SK" i="1"/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sk-SK" i="1"/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sk-SK" i="1"/>
                                          </m:ctrlPr>
                                        </m:dPr>
                                        <m:e>
                                          <m:r>
                                            <a:rPr lang="sk-SK"/>
                                            <m:t>4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sk-SK" i="1"/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k-SK" i="1"/>
                                                <m:t>𝑙</m:t>
                                              </m:r>
                                            </m:e>
                                            <m:sup>
                                              <m:r>
                                                <a:rPr lang="sk-SK"/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sk-SK"/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sk-SK" i="1"/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sk-SK"/>
                                                <m:t>a</m:t>
                                              </m:r>
                                            </m:e>
                                            <m:sup>
                                              <m:r>
                                                <a:rPr lang="sk-SK"/>
                                                <m:t>2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k-SK" i="1"/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k-SK" i="1"/>
                                                <m:t>𝑅</m:t>
                                              </m:r>
                                            </m:e>
                                            <m:sup>
                                              <m:r>
                                                <a:rPr lang="sk-SK"/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sk-SK"/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  <m:r>
                            <a:rPr lang="sk-SK"/>
                            <m:t>−16</m:t>
                          </m:r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r>
                                <a:rPr lang="sk-SK" i="1"/>
                                <m:t>𝑙</m:t>
                              </m:r>
                            </m:e>
                            <m:sup>
                              <m:r>
                                <a:rPr lang="sk-SK"/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sk-SK" i="1"/>
                              </m:ctrlPr>
                            </m:dPr>
                            <m:e>
                              <m:r>
                                <a:rPr lang="sk-SK"/>
                                <m:t>−3</m:t>
                              </m:r>
                              <m:sSup>
                                <m:sSupPr>
                                  <m:ctrlPr>
                                    <a:rPr lang="sk-SK" i="1"/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sk-SK"/>
                                    <m:t>a</m:t>
                                  </m:r>
                                </m:e>
                                <m:sup>
                                  <m:r>
                                    <a:rPr lang="sk-SK"/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sk-SK" i="1"/>
                                  </m:ctrlPr>
                                </m:sSupPr>
                                <m:e>
                                  <m:r>
                                    <a:rPr lang="sk-SK" i="1"/>
                                    <m:t>𝑅</m:t>
                                  </m:r>
                                </m:e>
                                <m:sup>
                                  <m:r>
                                    <a:rPr lang="sk-SK"/>
                                    <m:t>2</m:t>
                                  </m:r>
                                </m:sup>
                              </m:sSup>
                              <m:r>
                                <a:rPr lang="sk-SK"/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sk-SK" i="1"/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sk-SK" i="1"/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sk-SK" i="1"/>
                                          </m:ctrlPr>
                                        </m:dPr>
                                        <m:e>
                                          <m:r>
                                            <a:rPr lang="sk-SK"/>
                                            <m:t>4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sk-SK" i="1"/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k-SK" i="1"/>
                                                <m:t>𝑙</m:t>
                                              </m:r>
                                            </m:e>
                                            <m:sup>
                                              <m:r>
                                                <a:rPr lang="sk-SK"/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sk-SK"/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sk-SK" i="1"/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sk-SK"/>
                                                <m:t>a</m:t>
                                              </m:r>
                                            </m:e>
                                            <m:sup>
                                              <m:r>
                                                <a:rPr lang="sk-SK"/>
                                                <m:t>2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k-SK" i="1"/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k-SK" i="1"/>
                                                <m:t>𝑅</m:t>
                                              </m:r>
                                            </m:e>
                                            <m:sup>
                                              <m:r>
                                                <a:rPr lang="sk-SK"/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sk-SK"/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e>
                      </m:d>
                    </m:oMath>
                  </m:oMathPara>
                </a14:m>
                <a:endParaRPr lang="sk-SK" dirty="0"/>
              </a:p>
            </p:txBody>
          </p:sp>
        </mc:Choice>
        <mc:Fallback>
          <p:sp>
            <p:nvSpPr>
              <p:cNvPr id="7" name="Obdĺž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35" y="4005064"/>
                <a:ext cx="7326560" cy="25310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444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Energia celého lana </a:t>
            </a:r>
            <a:r>
              <a:rPr lang="sk-SK" dirty="0" smtClean="0"/>
              <a:t>II</a:t>
            </a:r>
            <a:r>
              <a:rPr lang="en-US" dirty="0" smtClean="0"/>
              <a:t>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Pre </a:t>
            </a:r>
            <a:r>
              <a:rPr lang="sk-SK" dirty="0" smtClean="0"/>
              <a:t>malý polomer oproti </a:t>
            </a:r>
            <a:r>
              <a:rPr lang="sk-SK" dirty="0" smtClean="0"/>
              <a:t>dĺžke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sk-SK" dirty="0" err="1" smtClean="0"/>
              <a:t>Mathematica</a:t>
            </a:r>
            <a:r>
              <a:rPr lang="sk-SK" dirty="0" smtClean="0"/>
              <a:t> tvrdí, že všetky ostatné členy </a:t>
            </a:r>
            <a:r>
              <a:rPr lang="sk-SK" dirty="0" err="1" smtClean="0"/>
              <a:t>Taylorovho</a:t>
            </a:r>
            <a:r>
              <a:rPr lang="sk-SK" dirty="0" smtClean="0"/>
              <a:t> rozvoja sú nulové (</a:t>
            </a:r>
            <a:r>
              <a:rPr lang="sk-SK" dirty="0" err="1" smtClean="0"/>
              <a:t>bug</a:t>
            </a:r>
            <a:r>
              <a:rPr lang="sk-SK" dirty="0" smtClean="0"/>
              <a:t>?)</a:t>
            </a:r>
            <a:endParaRPr lang="en-US" dirty="0"/>
          </a:p>
        </p:txBody>
      </p:sp>
      <p:graphicFrame>
        <p:nvGraphicFramePr>
          <p:cNvPr id="20" name="Objekt 1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1578743"/>
              </p:ext>
            </p:extLst>
          </p:nvPr>
        </p:nvGraphicFramePr>
        <p:xfrm>
          <a:off x="3659188" y="2276475"/>
          <a:ext cx="12652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3" imgW="533160" imgH="177480" progId="Equation.DSMT4">
                  <p:embed/>
                </p:oleObj>
              </mc:Choice>
              <mc:Fallback>
                <p:oleObj name="Equation" r:id="rId3" imgW="53316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188" y="2276475"/>
                        <a:ext cx="1265237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19034653"/>
              </p:ext>
            </p:extLst>
          </p:nvPr>
        </p:nvGraphicFramePr>
        <p:xfrm>
          <a:off x="3249613" y="3389313"/>
          <a:ext cx="192563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5" imgW="812520" imgH="419040" progId="Equation.DSMT4">
                  <p:embed/>
                </p:oleObj>
              </mc:Choice>
              <mc:Fallback>
                <p:oleObj name="Equation" r:id="rId5" imgW="812520" imgH="4190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3389313"/>
                        <a:ext cx="1925637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8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Ohnuté lano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Uhol ohnutia lana</a:t>
            </a:r>
            <a:endParaRPr lang="sk-SK" dirty="0" smtClean="0"/>
          </a:p>
          <a:p>
            <a:r>
              <a:rPr lang="sk-SK" dirty="0" smtClean="0"/>
              <a:t>Polomer ohnutia </a:t>
            </a:r>
          </a:p>
          <a:p>
            <a:endParaRPr lang="sk-SK" dirty="0"/>
          </a:p>
          <a:p>
            <a:r>
              <a:rPr lang="sk-SK" dirty="0" smtClean="0"/>
              <a:t>Ako sa zmení energia lana?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69201417"/>
              </p:ext>
            </p:extLst>
          </p:nvPr>
        </p:nvGraphicFramePr>
        <p:xfrm>
          <a:off x="4139952" y="1700808"/>
          <a:ext cx="3016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" imgW="126720" imgH="203040" progId="Equation.DSMT4">
                  <p:embed/>
                </p:oleObj>
              </mc:Choice>
              <mc:Fallback>
                <p:oleObj name="Equation" r:id="rId3" imgW="126720" imgH="203040" progId="Equation.DSMT4">
                  <p:embed/>
                  <p:pic>
                    <p:nvPicPr>
                      <p:cNvPr id="0" name="Objekt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700808"/>
                        <a:ext cx="3016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66891175"/>
              </p:ext>
            </p:extLst>
          </p:nvPr>
        </p:nvGraphicFramePr>
        <p:xfrm>
          <a:off x="4427984" y="2060848"/>
          <a:ext cx="99377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5" imgW="419040" imgH="419040" progId="Equation.DSMT4">
                  <p:embed/>
                </p:oleObj>
              </mc:Choice>
              <mc:Fallback>
                <p:oleObj name="Equation" r:id="rId5" imgW="419040" imgH="419040" progId="Equation.DSMT4">
                  <p:embed/>
                  <p:pic>
                    <p:nvPicPr>
                      <p:cNvPr id="0" name="Objekt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060848"/>
                        <a:ext cx="993775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97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Rozcvička – gumička na hadici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Ako bude vyzerať gumička, ktorú omotáme (voľne) okolo hadice a hadicu potom ohneme?</a:t>
            </a:r>
          </a:p>
          <a:p>
            <a:pPr lvl="1"/>
            <a:r>
              <a:rPr lang="sk-SK" dirty="0" smtClean="0"/>
              <a:t>Nepekne</a:t>
            </a:r>
          </a:p>
          <a:p>
            <a:pPr lvl="1"/>
            <a:r>
              <a:rPr lang="sk-SK" dirty="0" smtClean="0"/>
              <a:t>Každý iný, krajší tvar bude mať vyššiu energiu</a:t>
            </a:r>
          </a:p>
          <a:p>
            <a:r>
              <a:rPr lang="sk-SK" dirty="0" smtClean="0"/>
              <a:t>Vyberieme si pekný tvar špirály</a:t>
            </a:r>
          </a:p>
          <a:p>
            <a:pPr lvl="1"/>
            <a:r>
              <a:rPr lang="sk-SK" dirty="0" smtClean="0"/>
              <a:t>Bude mať vyššiu energiu</a:t>
            </a:r>
          </a:p>
          <a:p>
            <a:r>
              <a:rPr lang="sk-SK" dirty="0" smtClean="0"/>
              <a:t>Ak má nižšiu ako rovné lano, vyhrali sme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16625617"/>
              </p:ext>
            </p:extLst>
          </p:nvPr>
        </p:nvGraphicFramePr>
        <p:xfrm>
          <a:off x="6948264" y="4293096"/>
          <a:ext cx="1295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3" imgW="545760" imgH="419040" progId="Equation.DSMT4">
                  <p:embed/>
                </p:oleObj>
              </mc:Choice>
              <mc:Fallback>
                <p:oleObj name="Equation" r:id="rId3" imgW="545760" imgH="419040" progId="Equation.DSMT4">
                  <p:embed/>
                  <p:pic>
                    <p:nvPicPr>
                      <p:cNvPr id="0" name="Objekt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4293096"/>
                        <a:ext cx="1295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7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Kúsok </a:t>
            </a:r>
            <a:r>
              <a:rPr lang="sk-SK" dirty="0" err="1" smtClean="0"/>
              <a:t>mikrotyče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36" y="1268760"/>
            <a:ext cx="8229600" cy="5246043"/>
          </a:xfrm>
        </p:spPr>
        <p:txBody>
          <a:bodyPr>
            <a:normAutofit/>
          </a:bodyPr>
          <a:lstStyle/>
          <a:p>
            <a:r>
              <a:rPr lang="sk-SK" dirty="0" smtClean="0"/>
              <a:t>Nájdime vzťah medzi dĺžkou kúska </a:t>
            </a:r>
            <a:r>
              <a:rPr lang="sk-SK" dirty="0" err="1" smtClean="0"/>
              <a:t>mikrotyče</a:t>
            </a:r>
            <a:r>
              <a:rPr lang="sk-SK" dirty="0" smtClean="0"/>
              <a:t> a posunom v uhloch</a:t>
            </a:r>
          </a:p>
          <a:p>
            <a:pPr lvl="1"/>
            <a:r>
              <a:rPr lang="sk-SK" dirty="0" smtClean="0"/>
              <a:t>Pytagorova veta</a:t>
            </a:r>
          </a:p>
          <a:p>
            <a:pPr lvl="1"/>
            <a:endParaRPr lang="sk-SK" dirty="0"/>
          </a:p>
          <a:p>
            <a:pPr lvl="1"/>
            <a:endParaRPr lang="sk-SK" dirty="0" smtClean="0"/>
          </a:p>
          <a:p>
            <a:r>
              <a:rPr lang="sk-SK" dirty="0" smtClean="0"/>
              <a:t>Použijeme predchádzajúcu úvahu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83520"/>
              </p:ext>
            </p:extLst>
          </p:nvPr>
        </p:nvGraphicFramePr>
        <p:xfrm>
          <a:off x="1552575" y="2924175"/>
          <a:ext cx="544353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Equation" r:id="rId3" imgW="2247840" imgH="330120" progId="Equation.DSMT4">
                  <p:embed/>
                </p:oleObj>
              </mc:Choice>
              <mc:Fallback>
                <p:oleObj name="Equation" r:id="rId3" imgW="2247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2924175"/>
                        <a:ext cx="5443538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577615"/>
              </p:ext>
            </p:extLst>
          </p:nvPr>
        </p:nvGraphicFramePr>
        <p:xfrm>
          <a:off x="1695450" y="4652963"/>
          <a:ext cx="5164138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Equation" r:id="rId5" imgW="2133360" imgH="533160" progId="Equation.DSMT4">
                  <p:embed/>
                </p:oleObj>
              </mc:Choice>
              <mc:Fallback>
                <p:oleObj name="Equation" r:id="rId5" imgW="2133360" imgH="53316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4652963"/>
                        <a:ext cx="5164138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014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Celá </a:t>
            </a:r>
            <a:r>
              <a:rPr lang="sk-SK" dirty="0" err="1" smtClean="0"/>
              <a:t>mikrotyč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36" y="1268760"/>
            <a:ext cx="8229600" cy="5246043"/>
          </a:xfrm>
        </p:spPr>
        <p:txBody>
          <a:bodyPr>
            <a:normAutofit/>
          </a:bodyPr>
          <a:lstStyle/>
          <a:p>
            <a:r>
              <a:rPr lang="sk-SK" dirty="0" smtClean="0"/>
              <a:t>Dĺžka daná integrálom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Hodíme do stroja....</a:t>
            </a:r>
            <a:endParaRPr lang="en-US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107305"/>
              </p:ext>
            </p:extLst>
          </p:nvPr>
        </p:nvGraphicFramePr>
        <p:xfrm>
          <a:off x="1835696" y="2060848"/>
          <a:ext cx="5164137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3" imgW="2133360" imgH="533160" progId="Equation.DSMT4">
                  <p:embed/>
                </p:oleObj>
              </mc:Choice>
              <mc:Fallback>
                <p:oleObj name="Equation" r:id="rId3" imgW="2133360" imgH="53316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060848"/>
                        <a:ext cx="5164137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21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638928" cy="485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0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Celá </a:t>
            </a:r>
            <a:r>
              <a:rPr lang="sk-SK" dirty="0" err="1" smtClean="0"/>
              <a:t>mikrotyč</a:t>
            </a:r>
            <a:r>
              <a:rPr lang="sk-SK" dirty="0" smtClean="0"/>
              <a:t> II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Skúsme znova rozvoj pre </a:t>
            </a:r>
            <a:endParaRPr lang="sk-SK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</a:t>
            </a:r>
            <a:r>
              <a:rPr lang="sk-SK" dirty="0" err="1" smtClean="0"/>
              <a:t>ôležitý</a:t>
            </a:r>
            <a:r>
              <a:rPr lang="en-US" dirty="0" smtClean="0"/>
              <a:t> </a:t>
            </a:r>
            <a:r>
              <a:rPr lang="en-US" dirty="0" err="1" smtClean="0"/>
              <a:t>predpoklad</a:t>
            </a:r>
            <a:endParaRPr lang="sk-SK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347320"/>
              </p:ext>
            </p:extLst>
          </p:nvPr>
        </p:nvGraphicFramePr>
        <p:xfrm>
          <a:off x="5580112" y="1700808"/>
          <a:ext cx="9540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393480" imgH="177480" progId="Equation.DSMT4">
                  <p:embed/>
                </p:oleObj>
              </mc:Choice>
              <mc:Fallback>
                <p:oleObj name="Equation" r:id="rId3" imgW="393480" imgH="1774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700808"/>
                        <a:ext cx="9540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792959"/>
              </p:ext>
            </p:extLst>
          </p:nvPr>
        </p:nvGraphicFramePr>
        <p:xfrm>
          <a:off x="611560" y="2636912"/>
          <a:ext cx="7591425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5" imgW="3136680" imgH="495000" progId="Equation.DSMT4">
                  <p:embed/>
                </p:oleObj>
              </mc:Choice>
              <mc:Fallback>
                <p:oleObj name="Equation" r:id="rId5" imgW="3136680" imgH="4950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636912"/>
                        <a:ext cx="7591425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574563"/>
              </p:ext>
            </p:extLst>
          </p:nvPr>
        </p:nvGraphicFramePr>
        <p:xfrm>
          <a:off x="3275856" y="5157192"/>
          <a:ext cx="2459038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7" imgW="1015920" imgH="469800" progId="Equation.DSMT4">
                  <p:embed/>
                </p:oleObj>
              </mc:Choice>
              <mc:Fallback>
                <p:oleObj name="Equation" r:id="rId7" imgW="1015920" imgH="4698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157192"/>
                        <a:ext cx="2459038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7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Celá </a:t>
            </a:r>
            <a:r>
              <a:rPr lang="sk-SK" dirty="0" err="1" smtClean="0"/>
              <a:t>mikrotyč</a:t>
            </a:r>
            <a:r>
              <a:rPr lang="sk-SK" dirty="0" smtClean="0"/>
              <a:t> III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Porovnajme dĺžku s rovnou tyčou</a:t>
            </a:r>
          </a:p>
          <a:p>
            <a:endParaRPr lang="sk-SK" dirty="0" smtClean="0"/>
          </a:p>
          <a:p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803404"/>
              </p:ext>
            </p:extLst>
          </p:nvPr>
        </p:nvGraphicFramePr>
        <p:xfrm>
          <a:off x="971600" y="2276872"/>
          <a:ext cx="6608763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3" imgW="2730240" imgH="1371600" progId="Equation.DSMT4">
                  <p:embed/>
                </p:oleObj>
              </mc:Choice>
              <mc:Fallback>
                <p:oleObj name="Equation" r:id="rId3" imgW="2730240" imgH="13716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276872"/>
                        <a:ext cx="6608763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66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ďalej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dirty="0" smtClean="0"/>
              <a:t>Ohnutá zatočená </a:t>
            </a:r>
            <a:r>
              <a:rPr lang="sk-SK" dirty="0" err="1" smtClean="0"/>
              <a:t>mikrotyč</a:t>
            </a:r>
            <a:r>
              <a:rPr lang="sk-SK" dirty="0" smtClean="0"/>
              <a:t> má menšiu korekciu dĺžky ako rovná</a:t>
            </a:r>
          </a:p>
          <a:p>
            <a:r>
              <a:rPr lang="sk-SK" dirty="0" smtClean="0"/>
              <a:t>Dá sa preto predpokladať, že aj energia bude nižšia</a:t>
            </a:r>
          </a:p>
          <a:p>
            <a:pPr lvl="1"/>
            <a:r>
              <a:rPr lang="sk-SK" dirty="0" smtClean="0"/>
              <a:t>Treba to ale overiť</a:t>
            </a:r>
          </a:p>
          <a:p>
            <a:pPr lvl="1"/>
            <a:r>
              <a:rPr lang="sk-SK" dirty="0" smtClean="0"/>
              <a:t>Rovnakým postupom ako pre rovnú tyč spočítať optimálne l´ a energiu</a:t>
            </a:r>
          </a:p>
          <a:p>
            <a:pPr lvl="1"/>
            <a:r>
              <a:rPr lang="sk-SK" dirty="0" smtClean="0"/>
              <a:t>Zrejme má zmysel počítať len v priblížení 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88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 budete skrúcať jeden koniec lana, lano vytvorí v istom momente slučku alebo špirálu. Preskúmajte a vysvetlite tento jav. </a:t>
            </a:r>
          </a:p>
        </p:txBody>
      </p:sp>
    </p:spTree>
    <p:extLst>
      <p:ext uri="{BB962C8B-B14F-4D97-AF65-F5344CB8AC3E}">
        <p14:creationId xmlns:p14="http://schemas.microsoft.com/office/powerpoint/2010/main" val="1751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myšlienky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sk-SK" dirty="0" smtClean="0"/>
              <a:t>Nerovnaký modul pružnosti pre ťah a tlak</a:t>
            </a:r>
          </a:p>
          <a:p>
            <a:r>
              <a:rPr lang="sk-SK" dirty="0" smtClean="0"/>
              <a:t>Energia ohýbania </a:t>
            </a:r>
          </a:p>
          <a:p>
            <a:r>
              <a:rPr lang="sk-SK" dirty="0" smtClean="0"/>
              <a:t>Gravitačná energia</a:t>
            </a:r>
          </a:p>
          <a:p>
            <a:r>
              <a:rPr lang="sk-SK" dirty="0" smtClean="0"/>
              <a:t>Nelineárne efekty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41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Disclaimer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endParaRPr lang="sk-SK" sz="4400" dirty="0"/>
          </a:p>
          <a:p>
            <a:pPr marL="0" indent="0">
              <a:buNone/>
            </a:pPr>
            <a:r>
              <a:rPr lang="sk-SK" sz="2800" dirty="0" smtClean="0"/>
              <a:t>Všetky </a:t>
            </a:r>
            <a:r>
              <a:rPr lang="sk-SK" sz="2800" dirty="0" smtClean="0"/>
              <a:t>tvrdenia, vzorce a výpočty sú uvedené bez záruky. Aspoň jedna chyba v prezentácii je skoro istá. Zopakovanie prezentovaného riešenia na súťaži nie je garanciou získania dobrých bodov, naopak, zopakovanie chyby z prezentácie vo vlastnom riešení skoro s istotou vedie k bodovému pádu. </a:t>
            </a:r>
          </a:p>
        </p:txBody>
      </p:sp>
    </p:spTree>
    <p:extLst>
      <p:ext uri="{BB962C8B-B14F-4D97-AF65-F5344CB8AC3E}">
        <p14:creationId xmlns:p14="http://schemas.microsoft.com/office/powerpoint/2010/main" val="11124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 lana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Lano ako súbor nekonečne tenkých pružných tyčí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err="1" smtClean="0"/>
              <a:t>Youngov</a:t>
            </a:r>
            <a:r>
              <a:rPr lang="sk-SK" dirty="0" smtClean="0"/>
              <a:t> modul rovnaký na tlak aj ťah</a:t>
            </a:r>
          </a:p>
          <a:p>
            <a:r>
              <a:rPr lang="sk-SK" dirty="0" smtClean="0"/>
              <a:t>Ohyb </a:t>
            </a:r>
            <a:r>
              <a:rPr lang="sk-SK" dirty="0" err="1" smtClean="0"/>
              <a:t>mikrotyčí</a:t>
            </a:r>
            <a:r>
              <a:rPr lang="sk-SK" dirty="0" smtClean="0"/>
              <a:t> je zadarmo</a:t>
            </a:r>
          </a:p>
          <a:p>
            <a:r>
              <a:rPr lang="sk-SK" dirty="0" smtClean="0"/>
              <a:t>Vzájomný posun </a:t>
            </a:r>
            <a:r>
              <a:rPr lang="sk-SK" dirty="0" err="1" smtClean="0"/>
              <a:t>mikrotyčí</a:t>
            </a:r>
            <a:r>
              <a:rPr lang="sk-SK" dirty="0" smtClean="0"/>
              <a:t> nie je povolený</a:t>
            </a:r>
          </a:p>
          <a:p>
            <a:endParaRPr lang="sk-SK" dirty="0" smtClean="0"/>
          </a:p>
          <a:p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396785"/>
              </p:ext>
            </p:extLst>
          </p:nvPr>
        </p:nvGraphicFramePr>
        <p:xfrm>
          <a:off x="3222625" y="2619375"/>
          <a:ext cx="208756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2619375"/>
                        <a:ext cx="2087563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6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Energia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272665"/>
              </p:ext>
            </p:extLst>
          </p:nvPr>
        </p:nvGraphicFramePr>
        <p:xfrm>
          <a:off x="2419350" y="2997200"/>
          <a:ext cx="31623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3" imgW="1333440" imgH="469800" progId="Equation.DSMT4">
                  <p:embed/>
                </p:oleObj>
              </mc:Choice>
              <mc:Fallback>
                <p:oleObj name="Equation" r:id="rId3" imgW="1333440" imgH="4698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2997200"/>
                        <a:ext cx="31623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Energia schovaná v natiahnutej (stlačenej) </a:t>
            </a:r>
            <a:r>
              <a:rPr lang="sk-SK" dirty="0" err="1" smtClean="0"/>
              <a:t>mikrotyči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Budeme hľadať konfiguráciu, v ktorej je energia celého lana minimálna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82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Rovné, pozdĺžne skrútené lano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Pokojová dĺžka </a:t>
            </a:r>
            <a:r>
              <a:rPr lang="sk-SK" b="1" dirty="0" smtClean="0"/>
              <a:t>l</a:t>
            </a:r>
            <a:endParaRPr lang="sk-SK" dirty="0" smtClean="0"/>
          </a:p>
          <a:p>
            <a:r>
              <a:rPr lang="sk-SK" dirty="0" smtClean="0"/>
              <a:t>Polomer lana </a:t>
            </a:r>
            <a:r>
              <a:rPr lang="sk-SK" b="1" dirty="0" smtClean="0"/>
              <a:t>R</a:t>
            </a:r>
          </a:p>
          <a:p>
            <a:r>
              <a:rPr lang="sk-SK" dirty="0" err="1" smtClean="0"/>
              <a:t>Youngov</a:t>
            </a:r>
            <a:r>
              <a:rPr lang="sk-SK" dirty="0" smtClean="0"/>
              <a:t> modul pružnosti </a:t>
            </a:r>
            <a:r>
              <a:rPr lang="sk-SK" b="1" dirty="0" smtClean="0"/>
              <a:t>Y</a:t>
            </a:r>
            <a:endParaRPr lang="sk-SK" dirty="0" smtClean="0"/>
          </a:p>
          <a:p>
            <a:r>
              <a:rPr lang="sk-SK" dirty="0" smtClean="0"/>
              <a:t>Otočenie okolo osi lana celkovo o uhol</a:t>
            </a:r>
          </a:p>
          <a:p>
            <a:r>
              <a:rPr lang="sk-SK" dirty="0" smtClean="0"/>
              <a:t>Výsledná dĺžka lana </a:t>
            </a:r>
            <a:r>
              <a:rPr lang="sk-SK" b="1" dirty="0" smtClean="0"/>
              <a:t>l</a:t>
            </a:r>
            <a:r>
              <a:rPr lang="en-US" b="1" dirty="0" smtClean="0"/>
              <a:t>’</a:t>
            </a:r>
            <a:endParaRPr lang="en-US" dirty="0" smtClean="0"/>
          </a:p>
          <a:p>
            <a:pPr lvl="1"/>
            <a:r>
              <a:rPr lang="en-US" dirty="0" err="1" smtClean="0"/>
              <a:t>Budeme</a:t>
            </a:r>
            <a:r>
              <a:rPr lang="en-US" dirty="0" smtClean="0"/>
              <a:t> </a:t>
            </a:r>
            <a:r>
              <a:rPr lang="sk-SK" dirty="0" smtClean="0"/>
              <a:t>hľadať také </a:t>
            </a:r>
            <a:r>
              <a:rPr lang="sk-SK" b="1" dirty="0" smtClean="0"/>
              <a:t>l</a:t>
            </a:r>
            <a:r>
              <a:rPr lang="en-US" b="1" dirty="0" smtClean="0"/>
              <a:t>’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celkov</a:t>
            </a:r>
            <a:r>
              <a:rPr lang="sk-SK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energia</a:t>
            </a:r>
            <a:r>
              <a:rPr lang="en-US" dirty="0" smtClean="0"/>
              <a:t> </a:t>
            </a:r>
            <a:r>
              <a:rPr lang="en-US" dirty="0" err="1" smtClean="0"/>
              <a:t>lana</a:t>
            </a:r>
            <a:r>
              <a:rPr lang="en-US" dirty="0" smtClean="0"/>
              <a:t> bola minim</a:t>
            </a:r>
            <a:r>
              <a:rPr lang="sk-SK" dirty="0" err="1" smtClean="0"/>
              <a:t>álna</a:t>
            </a:r>
            <a:r>
              <a:rPr lang="sk-SK" dirty="0" smtClean="0"/>
              <a:t> 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576766"/>
              </p:ext>
            </p:extLst>
          </p:nvPr>
        </p:nvGraphicFramePr>
        <p:xfrm>
          <a:off x="8028384" y="3501008"/>
          <a:ext cx="4318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152280" imgH="139680" progId="Equation.DSMT4">
                  <p:embed/>
                </p:oleObj>
              </mc:Choice>
              <mc:Fallback>
                <p:oleObj name="Equation" r:id="rId3" imgW="152280" imgH="1396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501008"/>
                        <a:ext cx="4318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97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Energia</a:t>
            </a:r>
            <a:r>
              <a:rPr lang="en-US" dirty="0" smtClean="0"/>
              <a:t> </a:t>
            </a:r>
            <a:r>
              <a:rPr lang="en-US" dirty="0" err="1" smtClean="0"/>
              <a:t>jednej</a:t>
            </a:r>
            <a:r>
              <a:rPr lang="en-US" dirty="0" smtClean="0"/>
              <a:t> </a:t>
            </a:r>
            <a:r>
              <a:rPr lang="en-US" dirty="0" err="1" smtClean="0"/>
              <a:t>mikroty</a:t>
            </a:r>
            <a:r>
              <a:rPr lang="sk-SK" dirty="0" err="1" smtClean="0"/>
              <a:t>če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Ako vyzerá tvar </a:t>
            </a:r>
            <a:r>
              <a:rPr lang="sk-SK" dirty="0" err="1" smtClean="0"/>
              <a:t>mikrotyče</a:t>
            </a:r>
            <a:r>
              <a:rPr lang="sk-SK" dirty="0" smtClean="0"/>
              <a:t> v rámci lana?</a:t>
            </a:r>
          </a:p>
          <a:p>
            <a:pPr lvl="1"/>
            <a:r>
              <a:rPr lang="sk-SK" dirty="0" smtClean="0"/>
              <a:t>Ako špirála</a:t>
            </a:r>
          </a:p>
          <a:p>
            <a:r>
              <a:rPr lang="sk-SK" dirty="0" smtClean="0"/>
              <a:t>Ak si pomyselne „</a:t>
            </a:r>
            <a:r>
              <a:rPr lang="sk-SK" dirty="0" err="1" smtClean="0"/>
              <a:t>rozrolujeme</a:t>
            </a:r>
            <a:r>
              <a:rPr lang="sk-SK" dirty="0" smtClean="0"/>
              <a:t>“ špirálu do roviny, bude tvoriť preponu trojuholníka so stranami </a:t>
            </a:r>
            <a:r>
              <a:rPr lang="en-US" b="1" dirty="0" smtClean="0"/>
              <a:t>l’</a:t>
            </a:r>
            <a:r>
              <a:rPr lang="sk-SK" dirty="0" smtClean="0"/>
              <a:t> a </a:t>
            </a:r>
            <a:r>
              <a:rPr lang="sk-SK" b="1" dirty="0" smtClean="0"/>
              <a:t>r.</a:t>
            </a:r>
            <a:endParaRPr lang="sk-SK" dirty="0"/>
          </a:p>
          <a:p>
            <a:pPr lvl="1"/>
            <a:r>
              <a:rPr lang="sk-SK" b="1" dirty="0" smtClean="0"/>
              <a:t>r</a:t>
            </a:r>
            <a:r>
              <a:rPr lang="sk-SK" dirty="0" smtClean="0"/>
              <a:t> je vzdialenosť </a:t>
            </a:r>
            <a:r>
              <a:rPr lang="sk-SK" dirty="0" err="1" smtClean="0"/>
              <a:t>mikrotyče</a:t>
            </a:r>
            <a:r>
              <a:rPr lang="sk-SK" dirty="0" smtClean="0"/>
              <a:t> od stredu lana</a:t>
            </a:r>
          </a:p>
          <a:p>
            <a:r>
              <a:rPr lang="sk-SK" dirty="0" smtClean="0"/>
              <a:t>Energia </a:t>
            </a:r>
            <a:r>
              <a:rPr lang="sk-SK" dirty="0" err="1" smtClean="0"/>
              <a:t>mikrotyče</a:t>
            </a:r>
            <a:endParaRPr lang="sk-SK" dirty="0" smtClean="0"/>
          </a:p>
          <a:p>
            <a:pPr lvl="1"/>
            <a:endParaRPr lang="sk-SK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38411"/>
              </p:ext>
            </p:extLst>
          </p:nvPr>
        </p:nvGraphicFramePr>
        <p:xfrm>
          <a:off x="3419872" y="3789040"/>
          <a:ext cx="4318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3" imgW="152280" imgH="139680" progId="Equation.DSMT4">
                  <p:embed/>
                </p:oleObj>
              </mc:Choice>
              <mc:Fallback>
                <p:oleObj name="Equation" r:id="rId3" imgW="152280" imgH="1396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789040"/>
                        <a:ext cx="4318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0966473"/>
              </p:ext>
            </p:extLst>
          </p:nvPr>
        </p:nvGraphicFramePr>
        <p:xfrm>
          <a:off x="1816100" y="5268913"/>
          <a:ext cx="4787900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5" imgW="2019240" imgH="558720" progId="Equation.DSMT4">
                  <p:embed/>
                </p:oleObj>
              </mc:Choice>
              <mc:Fallback>
                <p:oleObj name="Equation" r:id="rId5" imgW="2019240" imgH="558720" progId="Equation.DSMT4">
                  <p:embed/>
                  <p:pic>
                    <p:nvPicPr>
                      <p:cNvPr id="0" name="Zástupný symbol obsahu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5268913"/>
                        <a:ext cx="4787900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3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Energia celého lana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dirty="0" smtClean="0"/>
              <a:t>Dan</a:t>
            </a:r>
            <a:r>
              <a:rPr lang="sk-SK" dirty="0" smtClean="0"/>
              <a:t>á súčtom energií </a:t>
            </a:r>
            <a:r>
              <a:rPr lang="sk-SK" dirty="0" err="1" smtClean="0"/>
              <a:t>mikrotyčí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sk-SK" dirty="0" smtClean="0"/>
          </a:p>
          <a:p>
            <a:r>
              <a:rPr lang="sk-SK" dirty="0" smtClean="0"/>
              <a:t>Nevyzerá to pekne </a:t>
            </a:r>
          </a:p>
          <a:p>
            <a:pPr lvl="1"/>
            <a:r>
              <a:rPr lang="sk-SK" dirty="0" smtClean="0"/>
              <a:t>Nechajme to chvíľu dozrieť</a:t>
            </a:r>
            <a:endParaRPr lang="en-US" dirty="0" smtClean="0"/>
          </a:p>
        </p:txBody>
      </p:sp>
      <p:graphicFrame>
        <p:nvGraphicFramePr>
          <p:cNvPr id="9" name="Objek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7809259"/>
              </p:ext>
            </p:extLst>
          </p:nvPr>
        </p:nvGraphicFramePr>
        <p:xfrm>
          <a:off x="2843808" y="2132856"/>
          <a:ext cx="26495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" imgW="1117440" imgH="469800" progId="Equation.DSMT4">
                  <p:embed/>
                </p:oleObj>
              </mc:Choice>
              <mc:Fallback>
                <p:oleObj name="Equation" r:id="rId3" imgW="1117440" imgH="469800" progId="Equation.DSMT4">
                  <p:embed/>
                  <p:pic>
                    <p:nvPicPr>
                      <p:cNvPr id="0" name="Objek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132856"/>
                        <a:ext cx="2649538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13815552"/>
              </p:ext>
            </p:extLst>
          </p:nvPr>
        </p:nvGraphicFramePr>
        <p:xfrm>
          <a:off x="1928813" y="3152775"/>
          <a:ext cx="4456112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5" imgW="1879560" imgH="609480" progId="Equation.DSMT4">
                  <p:embed/>
                </p:oleObj>
              </mc:Choice>
              <mc:Fallback>
                <p:oleObj name="Equation" r:id="rId5" imgW="1879560" imgH="609480" progId="Equation.DSMT4">
                  <p:embed/>
                  <p:pic>
                    <p:nvPicPr>
                      <p:cNvPr id="0" name="Objek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3152775"/>
                        <a:ext cx="4456112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98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Optimálna dĺžka lana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Hľadáme minimum energie od</a:t>
            </a:r>
            <a:r>
              <a:rPr lang="en-US" b="1" dirty="0" smtClean="0"/>
              <a:t> l’</a:t>
            </a:r>
            <a:endParaRPr lang="sk-SK" dirty="0" smtClean="0"/>
          </a:p>
          <a:p>
            <a:r>
              <a:rPr lang="sk-SK" dirty="0" smtClean="0"/>
              <a:t>Na to potrebujeme energiu zderivovať a postaviť výsledok rovný nule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sk-SK" dirty="0" smtClean="0"/>
          </a:p>
        </p:txBody>
      </p:sp>
      <p:graphicFrame>
        <p:nvGraphicFramePr>
          <p:cNvPr id="20" name="Objekt 1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46117232"/>
              </p:ext>
            </p:extLst>
          </p:nvPr>
        </p:nvGraphicFramePr>
        <p:xfrm>
          <a:off x="1691680" y="3429000"/>
          <a:ext cx="5510212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3" imgW="2323800" imgH="1066680" progId="Equation.DSMT4">
                  <p:embed/>
                </p:oleObj>
              </mc:Choice>
              <mc:Fallback>
                <p:oleObj name="Equation" r:id="rId3" imgW="2323800" imgH="10666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429000"/>
                        <a:ext cx="5510212" cy="253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48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Optimálna dĺžka lana</a:t>
            </a:r>
            <a:r>
              <a:rPr lang="en-US" dirty="0" smtClean="0"/>
              <a:t> II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Vypočítame integrál...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... a dostaneme pekný výsledok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sk-SK" dirty="0" smtClean="0"/>
          </a:p>
        </p:txBody>
      </p:sp>
      <p:graphicFrame>
        <p:nvGraphicFramePr>
          <p:cNvPr id="20" name="Objekt 1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80192445"/>
              </p:ext>
            </p:extLst>
          </p:nvPr>
        </p:nvGraphicFramePr>
        <p:xfrm>
          <a:off x="2339752" y="2132856"/>
          <a:ext cx="4216400" cy="328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3" imgW="1777680" imgH="1384200" progId="Equation.DSMT4">
                  <p:embed/>
                </p:oleObj>
              </mc:Choice>
              <mc:Fallback>
                <p:oleObj name="Equation" r:id="rId3" imgW="1777680" imgH="13842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132856"/>
                        <a:ext cx="4216400" cy="328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87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16_zdus</Template>
  <TotalTime>1834</TotalTime>
  <Words>592</Words>
  <Application>Microsoft Office PowerPoint</Application>
  <PresentationFormat>Prezentácia na obrazovke (4:3)</PresentationFormat>
  <Paragraphs>114</Paragraphs>
  <Slides>21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21</vt:i4>
      </vt:variant>
    </vt:vector>
  </HeadingPairs>
  <TitlesOfParts>
    <vt:vector size="25" baseType="lpstr">
      <vt:lpstr>template</vt:lpstr>
      <vt:lpstr>1_template</vt:lpstr>
      <vt:lpstr>Equation</vt:lpstr>
      <vt:lpstr>MathType 6.0 Equation</vt:lpstr>
      <vt:lpstr>3. Skrútené lano</vt:lpstr>
      <vt:lpstr>Zadanie</vt:lpstr>
      <vt:lpstr>Model lana</vt:lpstr>
      <vt:lpstr>Energia</vt:lpstr>
      <vt:lpstr>Rovné, pozdĺžne skrútené lano</vt:lpstr>
      <vt:lpstr>Energia jednej mikrotyče</vt:lpstr>
      <vt:lpstr>Energia celého lana</vt:lpstr>
      <vt:lpstr>Optimálna dĺžka lana</vt:lpstr>
      <vt:lpstr>Optimálna dĺžka lana II</vt:lpstr>
      <vt:lpstr>Energia celého lana II</vt:lpstr>
      <vt:lpstr>Energia celého lana III</vt:lpstr>
      <vt:lpstr>Ohnuté lano</vt:lpstr>
      <vt:lpstr>Rozcvička – gumička na hadici</vt:lpstr>
      <vt:lpstr>Kúsok mikrotyče</vt:lpstr>
      <vt:lpstr>Celá mikrotyč</vt:lpstr>
      <vt:lpstr>Prezentácia programu PowerPoint</vt:lpstr>
      <vt:lpstr>Celá mikrotyč II</vt:lpstr>
      <vt:lpstr>Celá mikrotyč III</vt:lpstr>
      <vt:lpstr>Čo ďalej</vt:lpstr>
      <vt:lpstr>Ďalšie myšlienky</vt:lpstr>
      <vt:lpstr>Disclaimer</vt:lpstr>
    </vt:vector>
  </TitlesOfParts>
  <Company>FI MUNI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Vynájdite sa</dc:title>
  <dc:creator>Martin Plesch</dc:creator>
  <cp:lastModifiedBy>Martin Plesch</cp:lastModifiedBy>
  <cp:revision>38</cp:revision>
  <dcterms:created xsi:type="dcterms:W3CDTF">2012-10-02T14:34:34Z</dcterms:created>
  <dcterms:modified xsi:type="dcterms:W3CDTF">2013-10-29T15:42:31Z</dcterms:modified>
</cp:coreProperties>
</file>